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696" r:id="rId3"/>
    <p:sldId id="697" r:id="rId4"/>
    <p:sldId id="698" r:id="rId5"/>
    <p:sldId id="699" r:id="rId6"/>
    <p:sldId id="700" r:id="rId7"/>
    <p:sldId id="705" r:id="rId8"/>
    <p:sldId id="703" r:id="rId9"/>
    <p:sldId id="702" r:id="rId10"/>
    <p:sldId id="701" r:id="rId11"/>
    <p:sldId id="704" r:id="rId12"/>
    <p:sldId id="706" r:id="rId13"/>
    <p:sldId id="707" r:id="rId14"/>
    <p:sldId id="708" r:id="rId15"/>
    <p:sldId id="710" r:id="rId16"/>
    <p:sldId id="572" r:id="rId17"/>
    <p:sldId id="573" r:id="rId18"/>
    <p:sldId id="712" r:id="rId19"/>
    <p:sldId id="718" r:id="rId20"/>
    <p:sldId id="713" r:id="rId21"/>
    <p:sldId id="714" r:id="rId22"/>
    <p:sldId id="709" r:id="rId23"/>
    <p:sldId id="715" r:id="rId24"/>
    <p:sldId id="716" r:id="rId25"/>
    <p:sldId id="720" r:id="rId26"/>
    <p:sldId id="719" r:id="rId27"/>
    <p:sldId id="721" r:id="rId28"/>
    <p:sldId id="723" r:id="rId29"/>
    <p:sldId id="722" r:id="rId30"/>
    <p:sldId id="724" r:id="rId31"/>
    <p:sldId id="725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983" autoAdjust="0"/>
    <p:restoredTop sz="94660"/>
  </p:normalViewPr>
  <p:slideViewPr>
    <p:cSldViewPr snapToGrid="0">
      <p:cViewPr varScale="1">
        <p:scale>
          <a:sx n="71" d="100"/>
          <a:sy n="71" d="100"/>
        </p:scale>
        <p:origin x="200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F3F22-B4BB-3F48-9180-464A9F2D66D1}" type="datetimeFigureOut">
              <a:rPr kumimoji="1" lang="zh-CN" altLang="en-US" smtClean="0"/>
              <a:t>2021/12/4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692CB-2397-CF44-9044-134362C699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6337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692CB-2397-CF44-9044-134362C6998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651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9F6358-1E5B-E540-B1EC-784FFD4F98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/>
        </p:blipFill>
        <p:spPr>
          <a:xfrm>
            <a:off x="65507" y="0"/>
            <a:ext cx="351589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7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0B810D5-562C-6D40-A798-62FEF5ACFC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4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BC21BE-914F-984C-819E-13DA00BE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4EF34E2-55C5-FE4B-9D4B-1C371C023E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6DD9DA-D04B-234F-AF7F-359B1655B7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1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27BA66-27EF-F848-B5D4-C6E63ED69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094918-5C39-5840-99AC-03CB479DE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1DD87C-9BE8-504F-A482-28FE7FDABC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FF3E64-915C-7F40-AA27-6031D114BF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56E3FFC-E533-B542-B981-71BF4DFC58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1982"/>
            <a:ext cx="1183341" cy="41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426916" y="6356350"/>
            <a:ext cx="2154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06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</a:rPr>
              <a:t>CS205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en-US" altLang="zh-CN" dirty="0">
                <a:latin typeface="Franklin Gothic Medium" panose="020B0603020102020204" pitchFamily="34" charset="0"/>
              </a:rPr>
              <a:t>Prof. </a:t>
            </a:r>
            <a:r>
              <a:rPr lang="en-US" altLang="zh-CN" dirty="0" err="1">
                <a:latin typeface="Franklin Gothic Medium" panose="020B0603020102020204" pitchFamily="34" charset="0"/>
              </a:rPr>
              <a:t>Shiqi</a:t>
            </a:r>
            <a:r>
              <a:rPr lang="en-US" altLang="zh-CN" dirty="0">
                <a:latin typeface="Franklin Gothic Medium" panose="020B0603020102020204" pitchFamily="34" charset="0"/>
              </a:rPr>
              <a:t> Yu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dirty="0">
                <a:latin typeface="Franklin Gothic Medium" panose="020B0603020102020204" pitchFamily="34" charset="0"/>
              </a:rPr>
              <a:t>)</a:t>
            </a:r>
          </a:p>
          <a:p>
            <a:r>
              <a:rPr lang="en-US" altLang="zh-CN" dirty="0">
                <a:latin typeface="Courier" pitchFamily="2" charset="0"/>
              </a:rPr>
              <a:t>yusq@sustech.edu.cn</a:t>
            </a:r>
          </a:p>
          <a:p>
            <a:r>
              <a:rPr lang="en-US" altLang="zh-CN" sz="1800" dirty="0">
                <a:latin typeface="Courier" pitchFamily="2" charset="0"/>
              </a:rPr>
              <a:t>http://</a:t>
            </a:r>
            <a:r>
              <a:rPr lang="en-US" altLang="zh-CN" sz="1800" dirty="0" err="1">
                <a:latin typeface="Courier" pitchFamily="2" charset="0"/>
              </a:rPr>
              <a:t>faculty.sustech.edu.cn</a:t>
            </a:r>
            <a:r>
              <a:rPr lang="en-US" altLang="zh-CN" sz="1800" dirty="0">
                <a:latin typeface="Courier" pitchFamily="2" charset="0"/>
              </a:rPr>
              <a:t>/</a:t>
            </a:r>
            <a:r>
              <a:rPr lang="en-US" altLang="zh-CN" sz="1800" dirty="0" err="1">
                <a:latin typeface="Courier" pitchFamily="2" charset="0"/>
              </a:rPr>
              <a:t>yusq</a:t>
            </a:r>
            <a:r>
              <a:rPr lang="en-US" altLang="zh-CN" sz="1800" dirty="0">
                <a:latin typeface="Courier" pitchFamily="2" charset="0"/>
              </a:rPr>
              <a:t>/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5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19D3C-1A1D-DB48-85E5-341640E5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max pooling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464B7A-2AD6-DE4A-8BC7-265B21CB8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kumimoji="1" lang="en-US" altLang="zh-CN" dirty="0"/>
              <a:t>For each channel</a:t>
            </a:r>
            <a:endParaRPr kumimoji="1" lang="zh-CN" altLang="en-US" dirty="0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FA1D9204-EA03-524B-93ED-5239E50B7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74" y="2547595"/>
            <a:ext cx="5851939" cy="431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AE0B97A-DAF9-7943-B516-B325ED08B816}"/>
              </a:ext>
            </a:extLst>
          </p:cNvPr>
          <p:cNvSpPr txBox="1">
            <a:spLocks/>
          </p:cNvSpPr>
          <p:nvPr/>
        </p:nvSpPr>
        <p:spPr>
          <a:xfrm>
            <a:off x="7043530" y="2640634"/>
            <a:ext cx="4870174" cy="273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If the input is C x H x W, the output will be C x H/2 x W/2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4099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E3973-772C-7140-9D90-598AB139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Flatten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15D7BD-32EF-1E46-A811-6D207B8D4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data blob is flatted into a 2048-length vector from 32x8x8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841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169F8A-9CDB-D04F-B6A3-7280B8BC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FC: Fully-Connected Layer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72D645-0D82-F44D-9C94-A392AB478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706" y="1825625"/>
            <a:ext cx="8340294" cy="4351338"/>
          </a:xfrm>
        </p:spPr>
        <p:txBody>
          <a:bodyPr/>
          <a:lstStyle/>
          <a:p>
            <a:r>
              <a:rPr kumimoji="1" lang="en-US" altLang="zh-CN" dirty="0"/>
              <a:t>If the input is L and the output is N (2 in the model, 4 in left figure), the size of weights is </a:t>
            </a:r>
            <a:r>
              <a:rPr kumimoji="1" lang="en-US" altLang="zh-CN" dirty="0" err="1"/>
              <a:t>NxL</a:t>
            </a:r>
            <a:r>
              <a:rPr kumimoji="1" lang="en-US" altLang="zh-CN" dirty="0"/>
              <a:t> (2x2048 in the model)</a:t>
            </a:r>
          </a:p>
          <a:p>
            <a:pPr marL="0" indent="0">
              <a:buNone/>
            </a:pPr>
            <a:r>
              <a:rPr kumimoji="1" lang="en-US" altLang="zh-CN" sz="3200" dirty="0"/>
              <a:t>output</a:t>
            </a:r>
            <a:r>
              <a:rPr kumimoji="1" lang="en-US" altLang="zh-CN" sz="3200" baseline="-25000" dirty="0"/>
              <a:t>2x1</a:t>
            </a:r>
            <a:r>
              <a:rPr kumimoji="1" lang="en-US" altLang="zh-CN" sz="2400" dirty="0"/>
              <a:t> = </a:t>
            </a:r>
            <a:r>
              <a:rPr kumimoji="1" lang="en-US" altLang="zh-CN" sz="3600" dirty="0"/>
              <a:t>weight</a:t>
            </a:r>
            <a:r>
              <a:rPr kumimoji="1" lang="en-US" altLang="zh-CN" sz="3600" baseline="-25000" dirty="0"/>
              <a:t>2x2048 </a:t>
            </a:r>
            <a:r>
              <a:rPr kumimoji="1" lang="en-US" altLang="zh-CN" sz="3600" dirty="0"/>
              <a:t>*input</a:t>
            </a:r>
            <a:r>
              <a:rPr kumimoji="1" lang="en-US" altLang="zh-CN" sz="3600" baseline="-25000" dirty="0"/>
              <a:t>2048x1</a:t>
            </a:r>
            <a:r>
              <a:rPr kumimoji="1" lang="en-US" altLang="zh-CN" sz="3600" dirty="0"/>
              <a:t>+bias</a:t>
            </a:r>
            <a:r>
              <a:rPr kumimoji="1" lang="en-US" altLang="zh-CN" sz="3600" baseline="-25000" dirty="0"/>
              <a:t>2x1</a:t>
            </a:r>
            <a:endParaRPr kumimoji="1" lang="zh-CN" altLang="en-US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918D27E-A9A4-2E4A-96D2-549A78248D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9" r="44742"/>
          <a:stretch/>
        </p:blipFill>
        <p:spPr bwMode="auto">
          <a:xfrm>
            <a:off x="379636" y="1784350"/>
            <a:ext cx="3472070" cy="443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717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64B3D2-28C7-3E44-86E7-331655CC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Softmax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0FBA37-56FD-1F4E-96EA-38041646C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1027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To output the confidence vector (n=2 in the model)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sz="4000" dirty="0"/>
              <a:t>for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64231D-A55D-3C40-B7F2-137051ED7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571" y="3666396"/>
            <a:ext cx="2421559" cy="22506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9BD4C5-971C-294A-9F69-812B2D01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15" y="3737094"/>
            <a:ext cx="2757014" cy="22506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0D5C01-CBD5-D64C-9A22-5BB975E20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635" y="2741019"/>
            <a:ext cx="1487889" cy="75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26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A96B4-C50E-A545-B7CA-5B522DEBC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CNN Explainer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E44DFD-37FB-B245-AD21-8D4B2EE3A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poloclub.github.io</a:t>
            </a:r>
            <a:r>
              <a:rPr kumimoji="1" lang="en" altLang="zh-CN" dirty="0"/>
              <a:t>/</a:t>
            </a:r>
            <a:r>
              <a:rPr kumimoji="1" lang="en" altLang="zh-CN" dirty="0" err="1"/>
              <a:t>cnn</a:t>
            </a:r>
            <a:r>
              <a:rPr kumimoji="1" lang="en" altLang="zh-CN" dirty="0"/>
              <a:t>-explainer/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A35BE5-C5F4-7E41-8758-516E7B39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96" y="2405801"/>
            <a:ext cx="9490213" cy="44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78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FDBA2D-39E4-CE49-A895-7269C2567B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Class Templates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F373957-5C9F-3A49-8FDF-718FC3501F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133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B1646-0710-EB4E-9493-BA7F507E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Function Templates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D8C7A6-5F48-B144-9438-104AAE452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97852"/>
            <a:ext cx="11053879" cy="2029909"/>
          </a:xfrm>
        </p:spPr>
        <p:txBody>
          <a:bodyPr>
            <a:normAutofit fontScale="92500" lnSpcReduction="20000"/>
          </a:bodyPr>
          <a:lstStyle/>
          <a:p>
            <a:r>
              <a:rPr kumimoji="1" lang="en" altLang="zh-CN" dirty="0"/>
              <a:t>A function template is not a type, or a function, or any other entity. </a:t>
            </a:r>
          </a:p>
          <a:p>
            <a:r>
              <a:rPr kumimoji="1" lang="en" altLang="zh-CN" dirty="0"/>
              <a:t>No code is generated from a source file that contains only template definitions.</a:t>
            </a:r>
          </a:p>
          <a:p>
            <a:r>
              <a:rPr kumimoji="1" lang="en" altLang="zh-CN" dirty="0"/>
              <a:t>The template arguments must be determined, then the compiler can generate an actual function</a:t>
            </a:r>
          </a:p>
          <a:p>
            <a:r>
              <a:rPr kumimoji="1" lang="en-US" altLang="zh-CN" dirty="0"/>
              <a:t>"</a:t>
            </a:r>
            <a:r>
              <a:rPr kumimoji="1" lang="en-US" altLang="zh-CN" b="1" dirty="0"/>
              <a:t>Function templates</a:t>
            </a:r>
            <a:r>
              <a:rPr kumimoji="1" lang="en-US" altLang="zh-CN" dirty="0"/>
              <a:t>" vs "</a:t>
            </a:r>
            <a:r>
              <a:rPr kumimoji="1" lang="en-US" altLang="zh-CN" b="1" dirty="0"/>
              <a:t>template functions</a:t>
            </a:r>
            <a:r>
              <a:rPr kumimoji="1" lang="en-US" altLang="zh-CN" dirty="0"/>
              <a:t>".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C075EB-B2B4-F945-B3D0-883FE15D8D7D}"/>
              </a:ext>
            </a:extLst>
          </p:cNvPr>
          <p:cNvSpPr/>
          <p:nvPr/>
        </p:nvSpPr>
        <p:spPr>
          <a:xfrm>
            <a:off x="838198" y="2874822"/>
            <a:ext cx="1075211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template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typename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sum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x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y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input type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typeid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).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name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x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y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 instantiates sum&lt;double&gt;(double, double)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template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double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sum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double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double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double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 instantiates sum&lt;char&gt;(char, char), template argument deduced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template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sum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&lt;&gt;(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 instantiates sum&lt;int&gt;(int, int), template argument deduced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template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sum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67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C4A5A-EC4A-9145-B9AB-CEE51977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Review: Function Templates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C8FAEE-D493-5843-9834-45CCC8CD9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Implicit instantiation occurs when a function template is not explicitly instantiated.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E28BEF-8DE0-5748-B451-353ADA70A168}"/>
              </a:ext>
            </a:extLst>
          </p:cNvPr>
          <p:cNvSpPr/>
          <p:nvPr/>
        </p:nvSpPr>
        <p:spPr>
          <a:xfrm>
            <a:off x="898676" y="2206645"/>
            <a:ext cx="927858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template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typename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product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x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y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input type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typeid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).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name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x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y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 Implicitly instantiates product&lt;int&gt;(int, int)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"product =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product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&gt;(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2.2f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3.0f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 Implicitly instantiates product&lt;float&gt;(float, float)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"product =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product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2.2f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3.0f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136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17F6D-219D-4C4A-9DA5-254999E3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Different Classes for Different Type Matrices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612836-FEC8-BB4B-AADE-5E32364F8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6198"/>
            <a:ext cx="11053879" cy="721724"/>
          </a:xfrm>
        </p:spPr>
        <p:txBody>
          <a:bodyPr/>
          <a:lstStyle/>
          <a:p>
            <a:r>
              <a:rPr kumimoji="1" lang="en-US" altLang="zh-CN" dirty="0"/>
              <a:t>Matrix with </a:t>
            </a:r>
            <a:r>
              <a:rPr kumimoji="1" lang="en-US" altLang="zh-CN" dirty="0">
                <a:solidFill>
                  <a:srgbClr val="0000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kumimoji="1" lang="en-US" altLang="zh-CN" dirty="0"/>
              <a:t> elements, Matrix with </a:t>
            </a:r>
            <a:r>
              <a:rPr kumimoji="1" lang="en-US" altLang="zh-CN" dirty="0">
                <a:solidFill>
                  <a:srgbClr val="0000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</a:t>
            </a:r>
            <a:r>
              <a:rPr kumimoji="1" lang="en-US" altLang="zh-CN" dirty="0"/>
              <a:t> elements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40F960-88CA-BB40-8B77-14E83772A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3672"/>
            <a:ext cx="5143500" cy="48343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57745D-C918-FB4D-862C-BD3020B6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461" y="2010818"/>
            <a:ext cx="5551714" cy="48471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18BF222-89AE-0E4C-B18D-D6682C6D6021}"/>
              </a:ext>
            </a:extLst>
          </p:cNvPr>
          <p:cNvSpPr/>
          <p:nvPr/>
        </p:nvSpPr>
        <p:spPr>
          <a:xfrm>
            <a:off x="3638033" y="6457890"/>
            <a:ext cx="203132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matclass</a:t>
            </a:r>
            <a:r>
              <a:rPr lang="en" altLang="zh-CN" sz="2000" dirty="0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.</a:t>
            </a:r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5453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1D1D5-FA51-7F4D-8FFE-048FF6C7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Class Templates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08B0C8-8F04-D046-9BEA-0A5E295D2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6521"/>
            <a:ext cx="11053879" cy="833631"/>
          </a:xfrm>
        </p:spPr>
        <p:txBody>
          <a:bodyPr>
            <a:normAutofit fontScale="92500" lnSpcReduction="20000"/>
          </a:bodyPr>
          <a:lstStyle/>
          <a:p>
            <a:r>
              <a:rPr kumimoji="1" lang="en" altLang="zh-CN" dirty="0"/>
              <a:t>A class template defines a family of classes.</a:t>
            </a:r>
          </a:p>
          <a:p>
            <a:r>
              <a:rPr kumimoji="1" lang="en" altLang="zh-CN" dirty="0"/>
              <a:t>Class template instantiation.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1E6079-3076-9342-B2B2-557AD07478C4}"/>
              </a:ext>
            </a:extLst>
          </p:cNvPr>
          <p:cNvSpPr/>
          <p:nvPr/>
        </p:nvSpPr>
        <p:spPr>
          <a:xfrm>
            <a:off x="1219200" y="1992090"/>
            <a:ext cx="843098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class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Mat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rows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cols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data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public: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    Mat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rows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cols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):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rows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rows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cols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cols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    data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new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rows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cols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sizeof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)]{};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    ~Mat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    delete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[]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data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getElement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c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bool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setElement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c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value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  <a:endParaRPr lang="en" altLang="zh-CN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673DED-EF4D-AC48-838C-9E1A0B084E19}"/>
              </a:ext>
            </a:extLst>
          </p:cNvPr>
          <p:cNvSpPr/>
          <p:nvPr/>
        </p:nvSpPr>
        <p:spPr>
          <a:xfrm>
            <a:off x="2103147" y="6457890"/>
            <a:ext cx="249299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mattemplate</a:t>
            </a:r>
            <a:r>
              <a:rPr lang="en" altLang="zh-CN" sz="2000" dirty="0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.</a:t>
            </a:r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A8CC26-6285-514D-9060-E1DA4AF97868}"/>
              </a:ext>
            </a:extLst>
          </p:cNvPr>
          <p:cNvSpPr/>
          <p:nvPr/>
        </p:nvSpPr>
        <p:spPr>
          <a:xfrm>
            <a:off x="5434692" y="1799914"/>
            <a:ext cx="513261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 Explicitly instantiate 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template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class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Mat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&gt;;</a:t>
            </a: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endParaRPr lang="en" altLang="zh-CN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66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CNN </a:t>
            </a:r>
            <a:r>
              <a:rPr lang="en-US" altLang="zh-CN"/>
              <a:t>for Image Classification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CC4122-E2D5-3A43-8E2C-A7131AE21E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For Project 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3381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11F19D-ED9A-E84C-9436-58922EC206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Template Non-Type Parameters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34ADDFAF-7709-344C-9A6A-03E76C9A9D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655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56F28-114F-274D-BE9F-8A0D6471B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Non-Type Parameters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C0C9A-55AB-074C-9314-AC3A65A08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4"/>
            <a:ext cx="11053879" cy="553100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To declare a template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The parameters can be</a:t>
            </a:r>
          </a:p>
          <a:p>
            <a:pPr lvl="1"/>
            <a:r>
              <a:rPr lang="en" altLang="zh-CN" sz="2800" dirty="0"/>
              <a:t>type template parameters</a:t>
            </a:r>
          </a:p>
          <a:p>
            <a:pPr lvl="1"/>
            <a:r>
              <a:rPr lang="en" altLang="zh-CN" sz="2800" dirty="0"/>
              <a:t>template template parameters</a:t>
            </a:r>
          </a:p>
          <a:p>
            <a:pPr lvl="1"/>
            <a:r>
              <a:rPr lang="en" altLang="zh-CN" sz="2800" dirty="0"/>
              <a:t>non-type template parameters</a:t>
            </a:r>
          </a:p>
          <a:p>
            <a:pPr lvl="2"/>
            <a:r>
              <a:rPr lang="en" altLang="zh-CN" sz="2800" dirty="0"/>
              <a:t>integral types</a:t>
            </a:r>
          </a:p>
          <a:p>
            <a:pPr lvl="2"/>
            <a:r>
              <a:rPr lang="en" altLang="zh-CN" sz="2800" dirty="0"/>
              <a:t>floating-point type</a:t>
            </a:r>
          </a:p>
          <a:p>
            <a:pPr lvl="2"/>
            <a:r>
              <a:rPr lang="en" altLang="zh-CN" sz="2800" dirty="0"/>
              <a:t>pointer types</a:t>
            </a:r>
          </a:p>
          <a:p>
            <a:pPr lvl="2"/>
            <a:r>
              <a:rPr lang="en" altLang="zh-CN" sz="2800" dirty="0" err="1"/>
              <a:t>lvalue</a:t>
            </a:r>
            <a:r>
              <a:rPr lang="en" altLang="zh-CN" sz="2800" dirty="0"/>
              <a:t> reference types</a:t>
            </a:r>
          </a:p>
          <a:p>
            <a:pPr lvl="2"/>
            <a:r>
              <a:rPr lang="en" altLang="zh-CN" sz="2800" dirty="0"/>
              <a:t>...</a:t>
            </a:r>
          </a:p>
          <a:p>
            <a:pPr lvl="2"/>
            <a:endParaRPr lang="en" altLang="zh-CN" dirty="0"/>
          </a:p>
          <a:p>
            <a:pPr lvl="1"/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B928E5-6095-7D42-9E62-8EFF45CF721B}"/>
              </a:ext>
            </a:extLst>
          </p:cNvPr>
          <p:cNvSpPr/>
          <p:nvPr/>
        </p:nvSpPr>
        <p:spPr>
          <a:xfrm>
            <a:off x="1376479" y="1889062"/>
            <a:ext cx="5763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template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&lt; parameter-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list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&gt; declaration </a:t>
            </a:r>
            <a:endParaRPr lang="en" altLang="zh-CN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27D8E1-D568-4541-8A61-9280EB42AC12}"/>
              </a:ext>
            </a:extLst>
          </p:cNvPr>
          <p:cNvSpPr/>
          <p:nvPr/>
        </p:nvSpPr>
        <p:spPr>
          <a:xfrm>
            <a:off x="7336971" y="1097852"/>
            <a:ext cx="401683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vector&lt;</a:t>
            </a:r>
            <a:r>
              <a:rPr lang="en" altLang="zh-CN" sz="24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&gt; </a:t>
            </a:r>
            <a:r>
              <a:rPr lang="en" altLang="zh-CN" sz="2400" dirty="0">
                <a:solidFill>
                  <a:srgbClr val="001080"/>
                </a:solidFill>
                <a:latin typeface="Menlo" panose="020B0609030804020204" pitchFamily="49" charset="0"/>
              </a:rPr>
              <a:t>vec1</a:t>
            </a:r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vector&lt;</a:t>
            </a:r>
            <a:r>
              <a:rPr lang="en" altLang="zh-CN" sz="24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400" dirty="0">
                <a:solidFill>
                  <a:srgbClr val="098658"/>
                </a:solidFill>
                <a:latin typeface="Menlo" panose="020B0609030804020204" pitchFamily="49" charset="0"/>
              </a:rPr>
              <a:t>16</a:t>
            </a:r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&gt; </a:t>
            </a:r>
            <a:r>
              <a:rPr lang="en" altLang="zh-CN" sz="2400" dirty="0">
                <a:solidFill>
                  <a:srgbClr val="001080"/>
                </a:solidFill>
                <a:latin typeface="Menlo" panose="020B0609030804020204" pitchFamily="49" charset="0"/>
              </a:rPr>
              <a:t>vec2</a:t>
            </a:r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0770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74FE2-FF7A-1F40-B9C7-CFF3B7A1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Non-Type Parameters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159F22-C739-0A46-847B-515086672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1062774"/>
          </a:xfrm>
        </p:spPr>
        <p:txBody>
          <a:bodyPr/>
          <a:lstStyle/>
          <a:p>
            <a:r>
              <a:rPr kumimoji="1" lang="en-US" altLang="zh-CN" dirty="0"/>
              <a:t>If we want to create a static matrix (no dynamic memory allocation inside)</a:t>
            </a:r>
          </a:p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58DA1C-F9C7-3E4B-A1A0-604F563EBC52}"/>
              </a:ext>
            </a:extLst>
          </p:cNvPr>
          <p:cNvSpPr/>
          <p:nvPr/>
        </p:nvSpPr>
        <p:spPr>
          <a:xfrm>
            <a:off x="674913" y="2067574"/>
            <a:ext cx="86655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template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typename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rows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cols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class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Mat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data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[rows][cols];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public: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    Mat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(){}</a:t>
            </a:r>
          </a:p>
          <a:p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    Mat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Mat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&amp;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=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delete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Mat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&amp;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operator=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Mat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&amp;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= </a:t>
            </a: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delete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getElement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c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bool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setElement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c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value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  <a:endParaRPr lang="en" altLang="zh-CN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70766E-5E87-7748-9689-B5DF8B088706}"/>
              </a:ext>
            </a:extLst>
          </p:cNvPr>
          <p:cNvSpPr/>
          <p:nvPr/>
        </p:nvSpPr>
        <p:spPr>
          <a:xfrm>
            <a:off x="2103147" y="6457890"/>
            <a:ext cx="2646878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nontypeparam</a:t>
            </a:r>
            <a:r>
              <a:rPr lang="en" altLang="zh-CN" sz="2000" dirty="0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.</a:t>
            </a:r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A7121E-6780-E942-8A01-410BB156708E}"/>
              </a:ext>
            </a:extLst>
          </p:cNvPr>
          <p:cNvSpPr/>
          <p:nvPr/>
        </p:nvSpPr>
        <p:spPr>
          <a:xfrm>
            <a:off x="8143075" y="2245628"/>
            <a:ext cx="401683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Mat&lt;</a:t>
            </a:r>
            <a:r>
              <a:rPr lang="en" altLang="zh-CN" sz="24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&gt; </a:t>
            </a:r>
            <a:r>
              <a:rPr lang="en" altLang="zh-CN" sz="2400" dirty="0">
                <a:solidFill>
                  <a:srgbClr val="001080"/>
                </a:solidFill>
                <a:latin typeface="Menlo" panose="020B0609030804020204" pitchFamily="49" charset="0"/>
              </a:rPr>
              <a:t>vec1(3, 3)</a:t>
            </a:r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Mat&lt;</a:t>
            </a:r>
            <a:r>
              <a:rPr lang="en" altLang="zh-CN" sz="24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400" dirty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400" dirty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&gt; </a:t>
            </a:r>
            <a:r>
              <a:rPr lang="en" altLang="zh-CN" sz="2400" dirty="0">
                <a:solidFill>
                  <a:srgbClr val="001080"/>
                </a:solidFill>
                <a:latin typeface="Menlo" panose="020B0609030804020204" pitchFamily="49" charset="0"/>
              </a:rPr>
              <a:t>vec2</a:t>
            </a:r>
            <a:r>
              <a:rPr lang="en" altLang="zh-CN" sz="2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9383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5C6B4-1D5A-E746-97FA-B86DBFB9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Template in OpenCV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088F34-DA06-D447-A469-3A97EF27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56" y="1690688"/>
            <a:ext cx="6502400" cy="39683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7AB4B4-65FE-0345-B5E0-D5955FDED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00" y="1564923"/>
            <a:ext cx="4749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97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5C6B4-1D5A-E746-97FA-B86DBFB9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Template in OpenCV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332E96-804F-1C42-9C8A-63995812A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1" y="1982435"/>
            <a:ext cx="7603626" cy="34522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184F17-A935-4845-B707-78DDF9133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179" y="73378"/>
            <a:ext cx="41783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24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9B461-6A81-024E-9D45-3CF5157397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" altLang="zh-CN" dirty="0"/>
              <a:t>Class Template Specialization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97FD3D-435C-584A-AD7A-56BE429E4D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0530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46EFC-295F-2240-AF17-07AC13167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Class template specialization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0B3B0D-C879-3246-AFFD-1DC298E61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1304397"/>
          </a:xfrm>
        </p:spPr>
        <p:txBody>
          <a:bodyPr/>
          <a:lstStyle/>
          <a:p>
            <a:r>
              <a:rPr kumimoji="1" lang="en-US" altLang="zh-CN" dirty="0"/>
              <a:t>The class template can be for most types</a:t>
            </a:r>
          </a:p>
          <a:p>
            <a:r>
              <a:rPr kumimoji="1" lang="en-US" altLang="zh-CN" dirty="0"/>
              <a:t>But we want to save memory for type </a:t>
            </a:r>
            <a:r>
              <a:rPr kumimoji="1" lang="en-US" altLang="zh-CN" dirty="0">
                <a:solidFill>
                  <a:srgbClr val="0000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bool </a:t>
            </a:r>
            <a:r>
              <a:rPr kumimoji="1" lang="en-US" altLang="zh-CN" dirty="0"/>
              <a:t>(1 byte or 1 bit).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AEC807F-07DD-474C-96CC-FBBD888ECB67}"/>
              </a:ext>
            </a:extLst>
          </p:cNvPr>
          <p:cNvSpPr/>
          <p:nvPr/>
        </p:nvSpPr>
        <p:spPr>
          <a:xfrm>
            <a:off x="1159046" y="2591391"/>
            <a:ext cx="951467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template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typename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class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MyVector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length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data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public: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length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):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length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length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data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new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length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 err="1">
                <a:solidFill>
                  <a:srgbClr val="0000FF"/>
                </a:solidFill>
                <a:latin typeface="Menlo" panose="020B0609030804020204" pitchFamily="49" charset="0"/>
              </a:rPr>
              <a:t>sizeof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)]{}; }</a:t>
            </a:r>
          </a:p>
          <a:p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    ~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 </a:t>
            </a: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delete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[]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data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 }</a:t>
            </a:r>
          </a:p>
          <a:p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&amp;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=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delete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&amp;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operator=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&amp;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= </a:t>
            </a: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delete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getElement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index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bool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setElement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index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value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  <a:endParaRPr lang="en" altLang="zh-CN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729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50BE0D-1745-D140-99B0-58A119A6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Class template specialization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8A5A8E-F452-A74B-92A8-5432E784D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6843" y="1070489"/>
            <a:ext cx="5327993" cy="58344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Specialize </a:t>
            </a:r>
            <a:r>
              <a:rPr kumimoji="1" lang="en-US" altLang="zh-CN" dirty="0" err="1"/>
              <a:t>MyVector</a:t>
            </a:r>
            <a:r>
              <a:rPr kumimoji="1" lang="en-US" altLang="zh-CN" dirty="0"/>
              <a:t> for </a:t>
            </a:r>
            <a:r>
              <a:rPr kumimoji="1" lang="en-US" altLang="zh-CN" dirty="0">
                <a:solidFill>
                  <a:srgbClr val="0000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bool</a:t>
            </a:r>
            <a:endParaRPr kumimoji="1" lang="zh-CN" altLang="en-US" dirty="0">
              <a:solidFill>
                <a:srgbClr val="0000CC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2EE0573-590A-F34C-A6B1-B5A4703AF519}"/>
              </a:ext>
            </a:extLst>
          </p:cNvPr>
          <p:cNvSpPr/>
          <p:nvPr/>
        </p:nvSpPr>
        <p:spPr>
          <a:xfrm>
            <a:off x="2478704" y="6457890"/>
            <a:ext cx="295465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specialization</a:t>
            </a:r>
            <a:r>
              <a:rPr lang="en" altLang="zh-CN" sz="2000" dirty="0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.</a:t>
            </a:r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13D3F0-4647-2647-BEF0-CD93BE5421C3}"/>
              </a:ext>
            </a:extLst>
          </p:cNvPr>
          <p:cNvSpPr/>
          <p:nvPr/>
        </p:nvSpPr>
        <p:spPr>
          <a:xfrm>
            <a:off x="1376479" y="1094888"/>
            <a:ext cx="780017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template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&lt;&gt;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class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bool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length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unsigned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data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public: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length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):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length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length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num_bytes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length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-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/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8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    data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new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unsigned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num_bytes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]{};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    ~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    delete []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data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&amp;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=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delete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&amp;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operator=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MyVector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&amp;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= </a:t>
            </a: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delete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bool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getElement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index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bool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setElement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index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bool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value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  <a:endParaRPr lang="en" altLang="zh-CN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下箭头 5">
            <a:extLst>
              <a:ext uri="{FF2B5EF4-FFF2-40B4-BE49-F238E27FC236}">
                <a16:creationId xmlns:a16="http://schemas.microsoft.com/office/drawing/2014/main" id="{D2D7DFEC-A1D2-0542-8BD6-7D0817FE110C}"/>
              </a:ext>
            </a:extLst>
          </p:cNvPr>
          <p:cNvSpPr/>
          <p:nvPr/>
        </p:nvSpPr>
        <p:spPr>
          <a:xfrm rot="3252234">
            <a:off x="6550312" y="1189020"/>
            <a:ext cx="522514" cy="1688674"/>
          </a:xfrm>
          <a:prstGeom prst="downArrow">
            <a:avLst>
              <a:gd name="adj1" fmla="val 50000"/>
              <a:gd name="adj2" fmla="val 8437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59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D475B7-92AB-6543-94F6-09462381C8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5400" dirty="0">
                <a:solidFill>
                  <a:srgbClr val="0000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std</a:t>
            </a:r>
            <a:r>
              <a:rPr lang="en-US" altLang="zh-CN" dirty="0"/>
              <a:t> classes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A5D97773-90E5-2C4F-84EC-C04494995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618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5A8E4-8A47-4047-88F1-7BCFCF29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std::</a:t>
            </a:r>
            <a:r>
              <a:rPr kumimoji="1" lang="en" altLang="zh-CN" dirty="0" err="1"/>
              <a:t>basic_string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04EE1E-8B16-114B-ABEF-37B374033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62537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Store and manipulate sequences of char-like objects.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647961-33F1-FF4D-959E-2F2DBA83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81511"/>
            <a:ext cx="77851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5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E5AF60-141C-8443-B976-AEEDAA168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Pre-trained 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DDC699-472D-B244-AFAD-3F0DBFCC7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0819"/>
          </a:xfrm>
        </p:spPr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</a:t>
            </a:r>
            <a:r>
              <a:rPr kumimoji="1" lang="en" altLang="zh-CN" dirty="0" err="1"/>
              <a:t>ShiqiYu</a:t>
            </a:r>
            <a:r>
              <a:rPr kumimoji="1" lang="en" altLang="zh-CN" dirty="0"/>
              <a:t>/</a:t>
            </a:r>
            <a:r>
              <a:rPr kumimoji="1" lang="en" altLang="zh-CN" dirty="0" err="1"/>
              <a:t>SimpleCNNbyCPP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25F007-F242-DD48-94A2-59B6AE08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506" y="2368550"/>
            <a:ext cx="2083859" cy="20838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BA58DA-A1A6-EC4B-8FBE-31AFFE615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06" y="4774141"/>
            <a:ext cx="2083859" cy="2083859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6C52D827-291D-2743-BCB2-D10ED854CA85}"/>
              </a:ext>
            </a:extLst>
          </p:cNvPr>
          <p:cNvSpPr/>
          <p:nvPr/>
        </p:nvSpPr>
        <p:spPr>
          <a:xfrm>
            <a:off x="3472070" y="3180522"/>
            <a:ext cx="848139" cy="569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5CFE4B91-BB9E-F342-9691-27AA5A465A40}"/>
              </a:ext>
            </a:extLst>
          </p:cNvPr>
          <p:cNvSpPr/>
          <p:nvPr/>
        </p:nvSpPr>
        <p:spPr>
          <a:xfrm>
            <a:off x="4320209" y="2826026"/>
            <a:ext cx="1775791" cy="12059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CNN</a:t>
            </a:r>
            <a:endParaRPr kumimoji="1" lang="zh-CN" altLang="en-US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729C13D4-725C-8F49-B8A3-831702BC6B05}"/>
              </a:ext>
            </a:extLst>
          </p:cNvPr>
          <p:cNvSpPr/>
          <p:nvPr/>
        </p:nvSpPr>
        <p:spPr>
          <a:xfrm>
            <a:off x="6162261" y="3211996"/>
            <a:ext cx="848139" cy="569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03D5661-8176-4E4F-950C-82855774F08D}"/>
              </a:ext>
            </a:extLst>
          </p:cNvPr>
          <p:cNvGraphicFramePr>
            <a:graphicFrameLocks noGrp="1"/>
          </p:cNvGraphicFramePr>
          <p:nvPr/>
        </p:nvGraphicFramePr>
        <p:xfrm>
          <a:off x="7137844" y="3039034"/>
          <a:ext cx="956289" cy="9558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289">
                  <a:extLst>
                    <a:ext uri="{9D8B030D-6E8A-4147-A177-3AD203B41FA5}">
                      <a16:colId xmlns:a16="http://schemas.microsoft.com/office/drawing/2014/main" val="2012460490"/>
                    </a:ext>
                  </a:extLst>
                </a:gridCol>
              </a:tblGrid>
              <a:tr h="4779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0.02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745464"/>
                  </a:ext>
                </a:extLst>
              </a:tr>
              <a:tr h="4779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0.98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645886"/>
                  </a:ext>
                </a:extLst>
              </a:tr>
            </a:tbl>
          </a:graphicData>
        </a:graphic>
      </p:graphicFrame>
      <p:sp>
        <p:nvSpPr>
          <p:cNvPr id="10" name="右箭头 9">
            <a:extLst>
              <a:ext uri="{FF2B5EF4-FFF2-40B4-BE49-F238E27FC236}">
                <a16:creationId xmlns:a16="http://schemas.microsoft.com/office/drawing/2014/main" id="{9E253844-F8FC-3B4C-9D57-6467D381B36C}"/>
              </a:ext>
            </a:extLst>
          </p:cNvPr>
          <p:cNvSpPr/>
          <p:nvPr/>
        </p:nvSpPr>
        <p:spPr>
          <a:xfrm>
            <a:off x="3472070" y="5455233"/>
            <a:ext cx="848139" cy="569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0C1D897-5732-F343-82DF-665FF6C84907}"/>
              </a:ext>
            </a:extLst>
          </p:cNvPr>
          <p:cNvSpPr/>
          <p:nvPr/>
        </p:nvSpPr>
        <p:spPr>
          <a:xfrm>
            <a:off x="4320209" y="5100737"/>
            <a:ext cx="1775791" cy="12059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CNN</a:t>
            </a:r>
            <a:endParaRPr kumimoji="1" lang="zh-CN" altLang="en-US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16FA8380-CFB5-A347-AF8A-1C44FD0045D9}"/>
              </a:ext>
            </a:extLst>
          </p:cNvPr>
          <p:cNvSpPr/>
          <p:nvPr/>
        </p:nvSpPr>
        <p:spPr>
          <a:xfrm>
            <a:off x="6162261" y="5486707"/>
            <a:ext cx="848139" cy="569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3" name="表格 9">
            <a:extLst>
              <a:ext uri="{FF2B5EF4-FFF2-40B4-BE49-F238E27FC236}">
                <a16:creationId xmlns:a16="http://schemas.microsoft.com/office/drawing/2014/main" id="{284BD50D-C53B-B443-BB09-68280798DBAA}"/>
              </a:ext>
            </a:extLst>
          </p:cNvPr>
          <p:cNvGraphicFramePr>
            <a:graphicFrameLocks noGrp="1"/>
          </p:cNvGraphicFramePr>
          <p:nvPr/>
        </p:nvGraphicFramePr>
        <p:xfrm>
          <a:off x="7137844" y="5313745"/>
          <a:ext cx="956289" cy="9558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289">
                  <a:extLst>
                    <a:ext uri="{9D8B030D-6E8A-4147-A177-3AD203B41FA5}">
                      <a16:colId xmlns:a16="http://schemas.microsoft.com/office/drawing/2014/main" val="2012460490"/>
                    </a:ext>
                  </a:extLst>
                </a:gridCol>
              </a:tblGrid>
              <a:tr h="4779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0.95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745464"/>
                  </a:ext>
                </a:extLst>
              </a:tr>
              <a:tr h="4779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0.05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645886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4A7BE40D-2B66-E34A-B816-71F795FA7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273" y="-7003"/>
            <a:ext cx="4382727" cy="29746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4843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C062A-3514-5F4E-A4D9-B8D20D7C5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std::array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918BD7-EAF6-5242-9E7E-234A81AFC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6"/>
            <a:ext cx="11053879" cy="833632"/>
          </a:xfrm>
        </p:spPr>
        <p:txBody>
          <a:bodyPr/>
          <a:lstStyle/>
          <a:p>
            <a:r>
              <a:rPr kumimoji="1" lang="en" altLang="zh-CN" dirty="0"/>
              <a:t>a container that encapsulates </a:t>
            </a:r>
            <a:r>
              <a:rPr kumimoji="1" lang="en" altLang="zh-CN" dirty="0">
                <a:solidFill>
                  <a:srgbClr val="FF0000"/>
                </a:solidFill>
              </a:rPr>
              <a:t>fixed</a:t>
            </a:r>
            <a:r>
              <a:rPr kumimoji="1" lang="en" altLang="zh-CN" dirty="0"/>
              <a:t> size arrays.</a:t>
            </a:r>
          </a:p>
          <a:p>
            <a:endParaRPr kumimoji="1" lang="en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DD1AC4E-D611-664C-A5F5-9C5B2295E3D7}"/>
              </a:ext>
            </a:extLst>
          </p:cNvPr>
          <p:cNvSpPr/>
          <p:nvPr/>
        </p:nvSpPr>
        <p:spPr>
          <a:xfrm>
            <a:off x="1376479" y="1877640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template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&lt;</a:t>
            </a:r>
          </a:p>
          <a:p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    </a:t>
            </a:r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class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T,  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    </a:t>
            </a:r>
            <a:r>
              <a:rPr lang="en" altLang="zh-CN" sz="2000" dirty="0">
                <a:solidFill>
                  <a:srgbClr val="003080"/>
                </a:solidFill>
                <a:latin typeface="DejaVuSansMono"/>
              </a:rPr>
              <a:t>std::</a:t>
            </a:r>
            <a:r>
              <a:rPr lang="en" altLang="zh-CN" sz="2000" dirty="0" err="1">
                <a:solidFill>
                  <a:srgbClr val="003080"/>
                </a:solidFill>
                <a:latin typeface="DejaVuSansMono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N</a:t>
            </a:r>
          </a:p>
          <a:p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&gt;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</a:t>
            </a:r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struct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array</a:t>
            </a:r>
            <a:r>
              <a:rPr lang="en" altLang="zh-CN" sz="2000" dirty="0">
                <a:solidFill>
                  <a:srgbClr val="008080"/>
                </a:solidFill>
                <a:latin typeface="DejaVuSansMono"/>
              </a:rPr>
              <a:t>;</a:t>
            </a:r>
            <a:endParaRPr lang="zh-CN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3C97BA-16D2-D842-9E3D-6C00782B6346}"/>
              </a:ext>
            </a:extLst>
          </p:cNvPr>
          <p:cNvSpPr/>
          <p:nvPr/>
        </p:nvSpPr>
        <p:spPr>
          <a:xfrm>
            <a:off x="1376479" y="3350505"/>
            <a:ext cx="3431837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" altLang="zh-CN" sz="2000" dirty="0"/>
              <a:t>std</a:t>
            </a:r>
            <a:r>
              <a:rPr lang="en" altLang="zh-CN" sz="2000" dirty="0">
                <a:solidFill>
                  <a:srgbClr val="008080"/>
                </a:solidFill>
              </a:rPr>
              <a:t>::</a:t>
            </a:r>
            <a:r>
              <a:rPr lang="en" altLang="zh-CN" sz="2000" dirty="0"/>
              <a:t>array</a:t>
            </a:r>
            <a:r>
              <a:rPr lang="en" altLang="zh-CN" sz="2000" dirty="0">
                <a:solidFill>
                  <a:srgbClr val="000080"/>
                </a:solidFill>
              </a:rPr>
              <a:t>&lt;</a:t>
            </a:r>
            <a:r>
              <a:rPr lang="en" altLang="zh-CN" sz="2000" dirty="0">
                <a:solidFill>
                  <a:srgbClr val="0000FF"/>
                </a:solidFill>
              </a:rPr>
              <a:t>int</a:t>
            </a:r>
            <a:r>
              <a:rPr lang="en" altLang="zh-CN" sz="2000" dirty="0"/>
              <a:t>, </a:t>
            </a:r>
            <a:r>
              <a:rPr lang="en" altLang="zh-CN" sz="2000" dirty="0">
                <a:solidFill>
                  <a:srgbClr val="000080"/>
                </a:solidFill>
              </a:rPr>
              <a:t>3&gt;</a:t>
            </a:r>
            <a:r>
              <a:rPr lang="en" altLang="zh-CN" sz="2000" dirty="0"/>
              <a:t> a2 </a:t>
            </a:r>
            <a:r>
              <a:rPr lang="en" altLang="zh-CN" sz="2000" dirty="0">
                <a:solidFill>
                  <a:srgbClr val="000080"/>
                </a:solidFill>
              </a:rPr>
              <a:t>=</a:t>
            </a:r>
            <a:r>
              <a:rPr lang="en" altLang="zh-CN" sz="2000" dirty="0"/>
              <a:t> </a:t>
            </a:r>
            <a:r>
              <a:rPr lang="en" altLang="zh-CN" sz="2000" dirty="0">
                <a:solidFill>
                  <a:srgbClr val="008000"/>
                </a:solidFill>
              </a:rPr>
              <a:t>{</a:t>
            </a:r>
            <a:r>
              <a:rPr lang="en" altLang="zh-CN" sz="2000" dirty="0">
                <a:solidFill>
                  <a:srgbClr val="000080"/>
                </a:solidFill>
              </a:rPr>
              <a:t>1</a:t>
            </a:r>
            <a:r>
              <a:rPr lang="en" altLang="zh-CN" sz="2000" dirty="0"/>
              <a:t>, </a:t>
            </a:r>
            <a:r>
              <a:rPr lang="en" altLang="zh-CN" sz="2000" dirty="0">
                <a:solidFill>
                  <a:srgbClr val="000080"/>
                </a:solidFill>
              </a:rPr>
              <a:t>2</a:t>
            </a:r>
            <a:r>
              <a:rPr lang="en" altLang="zh-CN" sz="2000" dirty="0"/>
              <a:t>, </a:t>
            </a:r>
            <a:r>
              <a:rPr lang="en" altLang="zh-CN" sz="2000" dirty="0">
                <a:solidFill>
                  <a:srgbClr val="000080"/>
                </a:solidFill>
              </a:rPr>
              <a:t>3</a:t>
            </a:r>
            <a:r>
              <a:rPr lang="en" altLang="zh-CN" sz="2000" dirty="0">
                <a:solidFill>
                  <a:srgbClr val="008000"/>
                </a:solidFill>
              </a:rPr>
              <a:t>}</a:t>
            </a:r>
            <a:r>
              <a:rPr lang="en" altLang="zh-CN" sz="2000" dirty="0">
                <a:solidFill>
                  <a:srgbClr val="008080"/>
                </a:solidFill>
              </a:rPr>
              <a:t>;</a:t>
            </a:r>
            <a:r>
              <a:rPr lang="en" altLang="zh-CN" sz="2000" dirty="0"/>
              <a:t> </a:t>
            </a:r>
            <a:endParaRPr lang="zh-CN" alt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BBAACA-4AE5-2D46-86A9-1BA441A5F0D0}"/>
              </a:ext>
            </a:extLst>
          </p:cNvPr>
          <p:cNvSpPr/>
          <p:nvPr/>
        </p:nvSpPr>
        <p:spPr>
          <a:xfrm>
            <a:off x="1034847" y="3900042"/>
            <a:ext cx="513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" altLang="zh-CN" dirty="0"/>
              <a:t>*Keyword: </a:t>
            </a:r>
            <a:r>
              <a:rPr kumimoji="1" lang="en" altLang="zh-CN" dirty="0" err="1">
                <a:solidFill>
                  <a:srgbClr val="0000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typename</a:t>
            </a:r>
            <a:r>
              <a:rPr kumimoji="1" lang="en" altLang="zh-CN" dirty="0">
                <a:solidFill>
                  <a:srgbClr val="0000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/class</a:t>
            </a:r>
            <a:r>
              <a:rPr kumimoji="1" lang="en" altLang="zh-CN" dirty="0"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1" lang="en" altLang="zh-CN" dirty="0">
                <a:solidFill>
                  <a:srgbClr val="0000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class/struct</a:t>
            </a:r>
            <a:endParaRPr lang="zh-CN" altLang="en-US" dirty="0">
              <a:solidFill>
                <a:srgbClr val="0000CC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015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2774D2-D169-2646-9629-EFD76E92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Some other templates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9D2127-E999-6449-AB8E-E8FC888C9351}"/>
              </a:ext>
            </a:extLst>
          </p:cNvPr>
          <p:cNvSpPr/>
          <p:nvPr/>
        </p:nvSpPr>
        <p:spPr>
          <a:xfrm>
            <a:off x="368639" y="1256952"/>
            <a:ext cx="4128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template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&lt;</a:t>
            </a:r>
            <a:br>
              <a:rPr lang="en" altLang="zh-CN" sz="2000" dirty="0"/>
            </a:b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   </a:t>
            </a:r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class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T,</a:t>
            </a:r>
            <a:br>
              <a:rPr lang="en" altLang="zh-CN" sz="2000" dirty="0">
                <a:solidFill>
                  <a:srgbClr val="000000"/>
                </a:solidFill>
                <a:latin typeface="DejaVuSansMono"/>
              </a:rPr>
            </a:b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   </a:t>
            </a:r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class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Allocator 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=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</a:t>
            </a:r>
            <a:r>
              <a:rPr lang="en" altLang="zh-CN" sz="2000" dirty="0">
                <a:solidFill>
                  <a:srgbClr val="003080"/>
                </a:solidFill>
                <a:latin typeface="DejaVuSansMono"/>
              </a:rPr>
              <a:t>std::allocator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&lt;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T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&gt;</a:t>
            </a:r>
            <a:endParaRPr lang="en" altLang="zh-CN" sz="2000" dirty="0">
              <a:solidFill>
                <a:srgbClr val="000000"/>
              </a:solidFill>
              <a:latin typeface="DejaVuSansMono"/>
            </a:endParaRPr>
          </a:p>
          <a:p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&gt;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</a:t>
            </a:r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class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</a:t>
            </a:r>
            <a:r>
              <a:rPr lang="en" altLang="zh-CN" sz="2000" b="1" dirty="0">
                <a:solidFill>
                  <a:srgbClr val="000000"/>
                </a:solidFill>
                <a:latin typeface="DejaVuSansMono"/>
              </a:rPr>
              <a:t>vector</a:t>
            </a:r>
            <a:r>
              <a:rPr lang="en" altLang="zh-CN" sz="2000" dirty="0">
                <a:solidFill>
                  <a:srgbClr val="008080"/>
                </a:solidFill>
                <a:latin typeface="DejaVuSansMono"/>
              </a:rPr>
              <a:t>;</a:t>
            </a:r>
            <a:endParaRPr lang="zh-CN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A609158-07E3-DB4C-AFEE-AC94FBC493C5}"/>
              </a:ext>
            </a:extLst>
          </p:cNvPr>
          <p:cNvSpPr/>
          <p:nvPr/>
        </p:nvSpPr>
        <p:spPr>
          <a:xfrm>
            <a:off x="4257507" y="1097852"/>
            <a:ext cx="41286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template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&lt;</a:t>
            </a:r>
            <a:br>
              <a:rPr lang="en" altLang="zh-CN" sz="2000" dirty="0"/>
            </a:b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   </a:t>
            </a:r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class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T,</a:t>
            </a:r>
            <a:br>
              <a:rPr lang="en" altLang="zh-CN" sz="2000" dirty="0">
                <a:solidFill>
                  <a:srgbClr val="000000"/>
                </a:solidFill>
                <a:latin typeface="DejaVuSansMono"/>
              </a:rPr>
            </a:b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   </a:t>
            </a:r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class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Allocator 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=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</a:t>
            </a:r>
            <a:r>
              <a:rPr lang="en" altLang="zh-CN" sz="2000" dirty="0">
                <a:solidFill>
                  <a:srgbClr val="003080"/>
                </a:solidFill>
                <a:latin typeface="DejaVuSansMono"/>
              </a:rPr>
              <a:t>std::allocator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&lt;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T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&gt;</a:t>
            </a:r>
            <a:endParaRPr lang="en" altLang="zh-CN" sz="2000" dirty="0">
              <a:solidFill>
                <a:srgbClr val="000000"/>
              </a:solidFill>
              <a:latin typeface="DejaVuSansMono"/>
            </a:endParaRPr>
          </a:p>
          <a:p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&gt;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</a:t>
            </a:r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class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</a:t>
            </a:r>
            <a:r>
              <a:rPr lang="en" altLang="zh-CN" sz="2000" b="1" dirty="0">
                <a:solidFill>
                  <a:srgbClr val="000000"/>
                </a:solidFill>
                <a:latin typeface="DejaVuSansMono"/>
              </a:rPr>
              <a:t>list</a:t>
            </a:r>
            <a:r>
              <a:rPr lang="en" altLang="zh-CN" sz="2000" dirty="0">
                <a:solidFill>
                  <a:srgbClr val="008080"/>
                </a:solidFill>
                <a:latin typeface="DejaVuSansMono"/>
              </a:rPr>
              <a:t>;</a:t>
            </a:r>
            <a:endParaRPr lang="zh-CN" alt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7A7763C-5223-644F-A877-2B37AEEADED4}"/>
              </a:ext>
            </a:extLst>
          </p:cNvPr>
          <p:cNvSpPr/>
          <p:nvPr/>
        </p:nvSpPr>
        <p:spPr>
          <a:xfrm>
            <a:off x="8146374" y="1097852"/>
            <a:ext cx="412861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template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&lt;</a:t>
            </a:r>
            <a:br>
              <a:rPr lang="en" altLang="zh-CN" sz="2000" dirty="0"/>
            </a:b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   </a:t>
            </a:r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class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Key,</a:t>
            </a:r>
            <a:br>
              <a:rPr lang="en" altLang="zh-CN" sz="2000" dirty="0">
                <a:solidFill>
                  <a:srgbClr val="000000"/>
                </a:solidFill>
                <a:latin typeface="DejaVuSansMono"/>
              </a:rPr>
            </a:b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   </a:t>
            </a:r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class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Compare 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=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</a:t>
            </a:r>
            <a:r>
              <a:rPr lang="en" altLang="zh-CN" sz="2000" dirty="0">
                <a:solidFill>
                  <a:srgbClr val="003080"/>
                </a:solidFill>
                <a:latin typeface="DejaVuSansMono"/>
              </a:rPr>
              <a:t>std::less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&lt;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Key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&gt;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,</a:t>
            </a:r>
            <a:br>
              <a:rPr lang="en" altLang="zh-CN" sz="2000" dirty="0">
                <a:solidFill>
                  <a:srgbClr val="000000"/>
                </a:solidFill>
                <a:latin typeface="DejaVuSansMono"/>
              </a:rPr>
            </a:b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   </a:t>
            </a:r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class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Allocator 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=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</a:t>
            </a:r>
            <a:r>
              <a:rPr lang="en" altLang="zh-CN" sz="2000" dirty="0">
                <a:solidFill>
                  <a:srgbClr val="003080"/>
                </a:solidFill>
                <a:latin typeface="DejaVuSansMono"/>
              </a:rPr>
              <a:t>std::allocator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&lt;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Key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&gt;</a:t>
            </a:r>
            <a:endParaRPr lang="en" altLang="zh-CN" sz="2000" dirty="0">
              <a:solidFill>
                <a:srgbClr val="000000"/>
              </a:solidFill>
              <a:latin typeface="DejaVuSansMono"/>
            </a:endParaRPr>
          </a:p>
          <a:p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&gt;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</a:t>
            </a:r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class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</a:t>
            </a:r>
            <a:r>
              <a:rPr lang="en" altLang="zh-CN" sz="2000" b="1" dirty="0">
                <a:solidFill>
                  <a:srgbClr val="000000"/>
                </a:solidFill>
                <a:latin typeface="DejaVuSansMono"/>
              </a:rPr>
              <a:t>set</a:t>
            </a:r>
            <a:r>
              <a:rPr lang="en" altLang="zh-CN" sz="2000" dirty="0">
                <a:solidFill>
                  <a:srgbClr val="008080"/>
                </a:solidFill>
                <a:latin typeface="DejaVuSansMono"/>
              </a:rPr>
              <a:t>;</a:t>
            </a:r>
            <a:endParaRPr lang="zh-CN" alt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34EA98-86E1-ED4A-BCE7-7D73F6A2AE1A}"/>
              </a:ext>
            </a:extLst>
          </p:cNvPr>
          <p:cNvSpPr/>
          <p:nvPr/>
        </p:nvSpPr>
        <p:spPr>
          <a:xfrm>
            <a:off x="1449250" y="2667252"/>
            <a:ext cx="72106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template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&lt;</a:t>
            </a:r>
            <a:br>
              <a:rPr lang="en" altLang="zh-CN" sz="2000" dirty="0"/>
            </a:b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   </a:t>
            </a:r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class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Key,</a:t>
            </a:r>
            <a:br>
              <a:rPr lang="en" altLang="zh-CN" sz="2000" dirty="0">
                <a:solidFill>
                  <a:srgbClr val="000000"/>
                </a:solidFill>
                <a:latin typeface="DejaVuSansMono"/>
              </a:rPr>
            </a:b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   </a:t>
            </a:r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class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T,</a:t>
            </a:r>
            <a:br>
              <a:rPr lang="en" altLang="zh-CN" sz="2000" dirty="0">
                <a:solidFill>
                  <a:srgbClr val="000000"/>
                </a:solidFill>
                <a:latin typeface="DejaVuSansMono"/>
              </a:rPr>
            </a:b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   </a:t>
            </a:r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class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Compare 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=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</a:t>
            </a:r>
            <a:r>
              <a:rPr lang="en" altLang="zh-CN" sz="2000" dirty="0">
                <a:solidFill>
                  <a:srgbClr val="003080"/>
                </a:solidFill>
                <a:latin typeface="DejaVuSansMono"/>
              </a:rPr>
              <a:t>std::less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&lt;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Key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&gt;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,</a:t>
            </a:r>
            <a:br>
              <a:rPr lang="en" altLang="zh-CN" sz="2000" dirty="0">
                <a:solidFill>
                  <a:srgbClr val="000000"/>
                </a:solidFill>
                <a:latin typeface="DejaVuSansMono"/>
              </a:rPr>
            </a:b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   </a:t>
            </a:r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class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Allocator 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=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</a:t>
            </a:r>
            <a:r>
              <a:rPr lang="en" altLang="zh-CN" sz="2000" dirty="0">
                <a:solidFill>
                  <a:srgbClr val="003080"/>
                </a:solidFill>
                <a:latin typeface="DejaVuSansMono"/>
              </a:rPr>
              <a:t>std::allocator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&lt;</a:t>
            </a:r>
            <a:r>
              <a:rPr lang="en" altLang="zh-CN" sz="2000" dirty="0">
                <a:solidFill>
                  <a:srgbClr val="003080"/>
                </a:solidFill>
                <a:latin typeface="DejaVuSansMono"/>
              </a:rPr>
              <a:t>std::pair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&lt;</a:t>
            </a:r>
            <a:r>
              <a:rPr lang="en" altLang="zh-CN" sz="2000" dirty="0">
                <a:solidFill>
                  <a:srgbClr val="0000FF"/>
                </a:solidFill>
                <a:latin typeface="DejaVuSansMono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Key, T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&gt;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&gt;</a:t>
            </a:r>
            <a:endParaRPr lang="en" altLang="zh-CN" sz="2000" dirty="0">
              <a:solidFill>
                <a:srgbClr val="000000"/>
              </a:solidFill>
              <a:latin typeface="DejaVuSansMono"/>
            </a:endParaRPr>
          </a:p>
          <a:p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&gt;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</a:t>
            </a:r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class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</a:t>
            </a:r>
            <a:r>
              <a:rPr lang="en" altLang="zh-CN" sz="2000" b="1" dirty="0">
                <a:solidFill>
                  <a:srgbClr val="000000"/>
                </a:solidFill>
                <a:latin typeface="DejaVuSansMono"/>
              </a:rPr>
              <a:t>map</a:t>
            </a:r>
            <a:r>
              <a:rPr lang="en" altLang="zh-CN" sz="2000" dirty="0">
                <a:solidFill>
                  <a:srgbClr val="008080"/>
                </a:solidFill>
                <a:latin typeface="DejaVuSansMono"/>
              </a:rPr>
              <a:t>;</a:t>
            </a:r>
            <a:endParaRPr lang="zh-CN" altLang="en-US" sz="2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9975BF1-24EC-2049-9268-4D062FAC114C}"/>
              </a:ext>
            </a:extLst>
          </p:cNvPr>
          <p:cNvSpPr/>
          <p:nvPr/>
        </p:nvSpPr>
        <p:spPr>
          <a:xfrm>
            <a:off x="1376479" y="5000883"/>
            <a:ext cx="38189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template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&lt;</a:t>
            </a:r>
            <a:br>
              <a:rPr lang="en" altLang="zh-CN" sz="2000" dirty="0"/>
            </a:b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   </a:t>
            </a:r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class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T,</a:t>
            </a:r>
            <a:br>
              <a:rPr lang="en" altLang="zh-CN" sz="2000" dirty="0">
                <a:solidFill>
                  <a:srgbClr val="000000"/>
                </a:solidFill>
                <a:latin typeface="DejaVuSansMono"/>
              </a:rPr>
            </a:b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   </a:t>
            </a:r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class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Container 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=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</a:t>
            </a:r>
            <a:r>
              <a:rPr lang="en" altLang="zh-CN" sz="2000" dirty="0">
                <a:solidFill>
                  <a:srgbClr val="003080"/>
                </a:solidFill>
                <a:latin typeface="DejaVuSansMono"/>
              </a:rPr>
              <a:t>std::deque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&lt;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T</a:t>
            </a:r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&gt;</a:t>
            </a:r>
            <a:endParaRPr lang="en" altLang="zh-CN" sz="2000" dirty="0">
              <a:solidFill>
                <a:srgbClr val="000000"/>
              </a:solidFill>
              <a:latin typeface="DejaVuSansMono"/>
            </a:endParaRPr>
          </a:p>
          <a:p>
            <a:r>
              <a:rPr lang="en" altLang="zh-CN" sz="2000" dirty="0">
                <a:solidFill>
                  <a:srgbClr val="000080"/>
                </a:solidFill>
                <a:latin typeface="DejaVuSansMono"/>
              </a:rPr>
              <a:t>&gt;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</a:t>
            </a:r>
            <a:r>
              <a:rPr lang="en" altLang="zh-CN" sz="2000" dirty="0">
                <a:solidFill>
                  <a:srgbClr val="0000DD"/>
                </a:solidFill>
                <a:latin typeface="DejaVuSansMono"/>
              </a:rPr>
              <a:t>class</a:t>
            </a:r>
            <a:r>
              <a:rPr lang="en" altLang="zh-CN" sz="2000" dirty="0">
                <a:solidFill>
                  <a:srgbClr val="000000"/>
                </a:solidFill>
                <a:latin typeface="DejaVuSansMono"/>
              </a:rPr>
              <a:t> </a:t>
            </a:r>
            <a:r>
              <a:rPr lang="en" altLang="zh-CN" sz="2000" b="1" dirty="0">
                <a:solidFill>
                  <a:srgbClr val="000000"/>
                </a:solidFill>
                <a:latin typeface="DejaVuSansMono"/>
              </a:rPr>
              <a:t>stack</a:t>
            </a:r>
            <a:r>
              <a:rPr lang="en" altLang="zh-CN" sz="2000" dirty="0">
                <a:solidFill>
                  <a:srgbClr val="008080"/>
                </a:solidFill>
                <a:latin typeface="DejaVuSansMono"/>
              </a:rPr>
              <a:t>;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57805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C1A4-AE21-6141-9766-6340DD0DE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328" y="207081"/>
            <a:ext cx="4140200" cy="1325563"/>
          </a:xfrm>
        </p:spPr>
        <p:txBody>
          <a:bodyPr/>
          <a:lstStyle/>
          <a:p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E7B59E-B4BC-6F4A-B632-F026BB690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78" y="1495684"/>
            <a:ext cx="6824134" cy="1325564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3 Convolutional layers (</a:t>
            </a:r>
            <a:r>
              <a:rPr kumimoji="1" lang="en-US" altLang="zh-CN" dirty="0" err="1"/>
              <a:t>Conv+BN+ReLU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2 </a:t>
            </a:r>
            <a:r>
              <a:rPr kumimoji="1" lang="en-US" altLang="zh-CN" dirty="0" err="1"/>
              <a:t>MaxPool</a:t>
            </a:r>
            <a:endParaRPr kumimoji="1" lang="en-US" altLang="zh-CN" dirty="0"/>
          </a:p>
          <a:p>
            <a:r>
              <a:rPr kumimoji="1" lang="en-US" altLang="zh-CN" dirty="0"/>
              <a:t>1 Full connected layer</a:t>
            </a:r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3C88CE-A23C-164D-8483-A81A00C62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88" y="0"/>
            <a:ext cx="1766712" cy="67456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A2F02F-4E67-1448-A146-F2B2A551E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894" y="1027906"/>
            <a:ext cx="2314928" cy="52471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48FA1F-6433-774C-A198-564DD347E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822" y="2821247"/>
            <a:ext cx="6666375" cy="37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23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5B7A-7C70-7B4B-872B-33D087C2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5FC290-9E0E-0546-B86D-5E549513C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2843"/>
            <a:ext cx="10515600" cy="66921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Multiple filters (kernels) can create multiple output channels</a:t>
            </a:r>
          </a:p>
        </p:txBody>
      </p:sp>
      <p:pic>
        <p:nvPicPr>
          <p:cNvPr id="4" name="Picture 2" descr="convolution-operation-on-volume5.png-38.5kB">
            <a:extLst>
              <a:ext uri="{FF2B5EF4-FFF2-40B4-BE49-F238E27FC236}">
                <a16:creationId xmlns:a16="http://schemas.microsoft.com/office/drawing/2014/main" id="{6858DE34-8A03-C544-BB91-5CC2265D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40" y="2945338"/>
            <a:ext cx="7810486" cy="364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D7EDEEA-BE8B-4742-9D8F-85EF3AC9AE6F}"/>
              </a:ext>
            </a:extLst>
          </p:cNvPr>
          <p:cNvSpPr/>
          <p:nvPr/>
        </p:nvSpPr>
        <p:spPr>
          <a:xfrm>
            <a:off x="775251" y="6512693"/>
            <a:ext cx="75054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https://www.zybuluo.com/hongchenzimo/note/1086311</a:t>
            </a:r>
          </a:p>
        </p:txBody>
      </p:sp>
    </p:spTree>
    <p:extLst>
      <p:ext uri="{BB962C8B-B14F-4D97-AF65-F5344CB8AC3E}">
        <p14:creationId xmlns:p14="http://schemas.microsoft.com/office/powerpoint/2010/main" val="2651082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7925F-7406-464F-B810-FA814B87A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D601DD-C3B4-C643-8AF8-79BF98FD2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C573B52B-716B-BA47-9982-CF53B21B5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40" y="1690688"/>
            <a:ext cx="8638178" cy="48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0A1F6B5-EC99-D243-B2F5-129FCDBE9CF0}"/>
              </a:ext>
            </a:extLst>
          </p:cNvPr>
          <p:cNvSpPr/>
          <p:nvPr/>
        </p:nvSpPr>
        <p:spPr>
          <a:xfrm>
            <a:off x="0" y="6550223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https://towardsdatascience.com/a-comprehensive-guide-to-convolutional-neural-networks-the-eli5-way-3bd2b1164a53</a:t>
            </a:r>
          </a:p>
        </p:txBody>
      </p:sp>
    </p:spTree>
    <p:extLst>
      <p:ext uri="{BB962C8B-B14F-4D97-AF65-F5344CB8AC3E}">
        <p14:creationId xmlns:p14="http://schemas.microsoft.com/office/powerpoint/2010/main" val="4179895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14D6-A600-CE49-9224-3EAB8722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79B498-03AC-C246-A079-FBB32D29C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760" y="1159581"/>
            <a:ext cx="6954078" cy="4351338"/>
          </a:xfrm>
        </p:spPr>
        <p:txBody>
          <a:bodyPr/>
          <a:lstStyle/>
          <a:p>
            <a:r>
              <a:rPr kumimoji="1" lang="en-US" altLang="zh-CN" dirty="0"/>
              <a:t>A convolutional kernel create a channel in the output data.</a:t>
            </a:r>
            <a:endParaRPr kumimoji="1" lang="zh-CN" altLang="en-US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F46998AC-EA36-7441-9192-C9D8BE5E3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" y="1915501"/>
            <a:ext cx="3222945" cy="457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EC73498-B0AB-F54C-926F-3014635CD5A8}"/>
              </a:ext>
            </a:extLst>
          </p:cNvPr>
          <p:cNvSpPr/>
          <p:nvPr/>
        </p:nvSpPr>
        <p:spPr>
          <a:xfrm>
            <a:off x="0" y="6550223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https://towardsdatascience.com/a-comprehensive-guide-to-convolutional-neural-networks-the-eli5-way-3bd2b1164a53</a:t>
            </a:r>
          </a:p>
        </p:txBody>
      </p:sp>
      <p:pic>
        <p:nvPicPr>
          <p:cNvPr id="3076" name="Picture 4" descr="multi in - multi out">
            <a:extLst>
              <a:ext uri="{FF2B5EF4-FFF2-40B4-BE49-F238E27FC236}">
                <a16:creationId xmlns:a16="http://schemas.microsoft.com/office/drawing/2014/main" id="{4680024D-B906-FB47-B2A2-6D8089366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722" y="2375379"/>
            <a:ext cx="7076155" cy="385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7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2C91D-814E-8241-B1D8-2ABF0CE5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Batch normalization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8D539B-EAE8-F846-B061-704264E17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BN layers have been merged into conv layers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0576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38EE4-AFD3-E14E-884B-0BEEFD59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ReLU</a:t>
            </a:r>
            <a:r>
              <a:rPr kumimoji="1" lang="en-US" altLang="zh-CN" dirty="0"/>
              <a:t>: Rectified Linear Unit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9A55BC-F05E-0543-98EE-77004D166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667"/>
            <a:ext cx="10515600" cy="3806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4000" dirty="0">
                <a:solidFill>
                  <a:srgbClr val="0000FF"/>
                </a:solidFill>
                <a:latin typeface="Menlo" panose="020B0609030804020204" pitchFamily="49" charset="0"/>
              </a:rPr>
              <a:t>if</a:t>
            </a:r>
            <a:r>
              <a:rPr lang="en" altLang="zh-CN" sz="4000" dirty="0">
                <a:solidFill>
                  <a:srgbClr val="000000"/>
                </a:solidFill>
                <a:latin typeface="Menlo" panose="020B0609030804020204" pitchFamily="49" charset="0"/>
              </a:rPr>
              <a:t> (x &lt; </a:t>
            </a:r>
            <a:r>
              <a:rPr lang="en" altLang="zh-CN" sz="4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4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4000" dirty="0">
                <a:solidFill>
                  <a:srgbClr val="000000"/>
                </a:solidFill>
                <a:latin typeface="Menlo" panose="020B0609030804020204" pitchFamily="49" charset="0"/>
              </a:rPr>
              <a:t>    x = </a:t>
            </a:r>
            <a:r>
              <a:rPr lang="en" altLang="zh-CN" sz="4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4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54644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31906</TotalTime>
  <Words>1393</Words>
  <Application>Microsoft Macintosh PowerPoint</Application>
  <PresentationFormat>宽屏</PresentationFormat>
  <Paragraphs>206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等线</vt:lpstr>
      <vt:lpstr>KaiTi</vt:lpstr>
      <vt:lpstr>DejaVuSansMono</vt:lpstr>
      <vt:lpstr>Arial</vt:lpstr>
      <vt:lpstr>Calibri</vt:lpstr>
      <vt:lpstr>Courier</vt:lpstr>
      <vt:lpstr>Franklin Gothic Demi</vt:lpstr>
      <vt:lpstr>Franklin Gothic Medium</vt:lpstr>
      <vt:lpstr>Menlo</vt:lpstr>
      <vt:lpstr>Wingdings</vt:lpstr>
      <vt:lpstr>Office 主题</vt:lpstr>
      <vt:lpstr>C/C++ Program Design</vt:lpstr>
      <vt:lpstr>CNN for Image Classification</vt:lpstr>
      <vt:lpstr>Pre-trained model</vt:lpstr>
      <vt:lpstr>Model</vt:lpstr>
      <vt:lpstr>conv</vt:lpstr>
      <vt:lpstr>conv</vt:lpstr>
      <vt:lpstr>conv</vt:lpstr>
      <vt:lpstr>Batch normalization</vt:lpstr>
      <vt:lpstr>ReLU: Rectified Linear Unit</vt:lpstr>
      <vt:lpstr>max pooling</vt:lpstr>
      <vt:lpstr>Flatten</vt:lpstr>
      <vt:lpstr>FC: Fully-Connected Layer</vt:lpstr>
      <vt:lpstr>Softmax</vt:lpstr>
      <vt:lpstr>CNN Explainer</vt:lpstr>
      <vt:lpstr>Class Templates</vt:lpstr>
      <vt:lpstr>Review: Function Templates</vt:lpstr>
      <vt:lpstr>Review: Function Templates</vt:lpstr>
      <vt:lpstr>Different Classes for Different Type Matrices</vt:lpstr>
      <vt:lpstr>Class Templates</vt:lpstr>
      <vt:lpstr>Template Non-Type Parameters</vt:lpstr>
      <vt:lpstr>Non-Type Parameters</vt:lpstr>
      <vt:lpstr>Non-Type Parameters</vt:lpstr>
      <vt:lpstr>Template in OpenCV</vt:lpstr>
      <vt:lpstr>Template in OpenCV</vt:lpstr>
      <vt:lpstr>Class Template Specialization</vt:lpstr>
      <vt:lpstr>Class template specialization</vt:lpstr>
      <vt:lpstr>Class template specialization</vt:lpstr>
      <vt:lpstr>std classes</vt:lpstr>
      <vt:lpstr>std::basic_string</vt:lpstr>
      <vt:lpstr>std::array</vt:lpstr>
      <vt:lpstr>Some other templates</vt:lpstr>
    </vt:vector>
  </TitlesOfParts>
  <Manager/>
  <Company>Southern University of Science and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subject/>
  <dc:creator>Shiqi Yu</dc:creator>
  <cp:keywords/>
  <dc:description/>
  <cp:lastModifiedBy>Shiqi Yu</cp:lastModifiedBy>
  <cp:revision>1623</cp:revision>
  <dcterms:created xsi:type="dcterms:W3CDTF">2020-09-05T08:11:12Z</dcterms:created>
  <dcterms:modified xsi:type="dcterms:W3CDTF">2021-12-04T08:02:59Z</dcterms:modified>
  <cp:category/>
</cp:coreProperties>
</file>